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2" r:id="rId7"/>
    <p:sldId id="261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9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283" r:id="rId45"/>
    <p:sldId id="284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AEF5-DAFD-E817-6744-30CAD424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0093E-2F01-505E-8E46-5BA3255EC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C9FBF-318B-7C59-C9F7-F21FC134F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F590C-35AC-6361-DDE8-B42241F6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AC52-44E8-B744-2CE2-63AE0C58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9301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A17B-8D5A-A87E-2121-28C98A67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43DEA-1658-90CB-F0AB-97D6F351F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2C614-F832-AC51-9760-3077CE01B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BB879-9E5B-6760-BFCD-04CF4D24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C790C-E7A8-5555-A6A7-BDA47530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27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3C396-FEB9-287C-E437-EC938E506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995A1-BBAE-4498-B5F6-B62D4ADD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316FA-84FA-6638-344C-3D4A50B3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0F7C1-9E20-2E87-9B93-4F9880DC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4B1BF-E6FD-1FB0-E191-226B1B0E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7122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30F9-6EE4-59E8-4743-63D3B5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4AA0-55AF-32D5-3C7E-30236C2C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22439-5012-44F1-EC9E-0C9EE84E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36DCE-A5BA-E722-8287-D54D3C33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AEEB2-8CE9-E252-8FAC-8E22F23E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0508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F978-8A19-18F2-0011-BE8C4983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1EDC1-FCC2-1D50-4C34-F02DB63C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D25C3-822E-8838-FA11-35CAE7FD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BF102-FBA7-D0A0-C8FE-F0E0D72F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063E5-55E6-27D0-D97B-2F750A83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8483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248B-4335-D8C3-435C-493AC12D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626D-199C-502D-4D8C-7A770631D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08346-F3B9-7451-8987-EFF60B8C8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EFAB7-2EC7-C3AB-03FD-8DFCECAF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0C5CD-81C7-82B8-0E77-0CFF178C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F45D7-7A78-1C93-E614-8DFC0B5A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897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79A5-F021-A9E0-1756-6B101D9E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59B86-FCBE-58B9-553C-63D8732D9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68398-A547-605A-BCEA-C262BC481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345B5-ADDF-3962-F91F-537601E0D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39A2A-68C9-6FC5-EE68-102FB45E0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495CD3-79EC-C699-C09A-FA5B201A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E1312-C6CD-ECC8-23E9-ABA9285C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3C641-4117-948B-6614-F52225CE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039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812B-84A5-78BA-C3C8-8C955A9E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B5B7E-E28E-7462-94CC-50D6F022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FE06A-55D3-E28C-3E1B-9A3B197E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E495F-E5DE-929C-2FA4-2CC18A0F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993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A1C8A5-9086-DD5D-32C7-24EF3E17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9797C-E5CC-7F12-01F3-5A2C466E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5463A-B9B1-51B5-94D7-77BE5307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5571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F72BE-FF6C-B348-EC85-9B53359D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F8AB0-6AD5-A12E-209D-B13C4BB94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69EA3-68D8-7B40-44BF-924DE49B6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87896-5C6D-9AF6-3EE5-81AB81B2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C14C0-BFAD-BB2F-1C7E-D52B9115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D44D9-36C8-5F8F-3B6B-1BB6AC12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9114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C8AD-72A5-AE29-7276-5A9D3489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5B2A6-90D0-BE34-BAFC-DB60A7CF7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BBC54-0F64-7FBD-EC3D-848C0C086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E2D13-895D-E9F9-0426-52B488F6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57E9E-CE21-96F7-3549-DD709D5E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E0692-B5A4-46ED-4EB1-3893ACF34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002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43F18-D1C4-BBF0-C7E0-1136D84F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8A946-25C7-B2C3-2946-CD63242E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8DBBB-04C6-391D-47D8-592B6C187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6B62F-CF77-46A6-A3C5-5135EBEFE6FB}" type="datetimeFigureOut">
              <a:rPr lang="en-MY" smtClean="0"/>
              <a:t>27/1/2026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AB2D-8459-BFE6-D73E-CD1523E92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8830F-8326-9178-1B16-CBF6485A4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5520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soyiba.jawed@ceme.nust.edu.pk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2248" y="1198626"/>
            <a:ext cx="82048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1F3863"/>
                </a:solidFill>
              </a:rPr>
              <a:t>CS860:</a:t>
            </a:r>
            <a:r>
              <a:rPr sz="4800" spc="-335" dirty="0">
                <a:solidFill>
                  <a:srgbClr val="1F3863"/>
                </a:solidFill>
              </a:rPr>
              <a:t> </a:t>
            </a:r>
            <a:r>
              <a:rPr sz="4800" dirty="0">
                <a:solidFill>
                  <a:srgbClr val="1F3863"/>
                </a:solidFill>
              </a:rPr>
              <a:t>Artificial</a:t>
            </a:r>
            <a:r>
              <a:rPr sz="4800" spc="-215" dirty="0">
                <a:solidFill>
                  <a:srgbClr val="1F3863"/>
                </a:solidFill>
              </a:rPr>
              <a:t> </a:t>
            </a:r>
            <a:r>
              <a:rPr sz="4800" spc="-10" dirty="0">
                <a:solidFill>
                  <a:srgbClr val="1F3863"/>
                </a:solidFill>
              </a:rPr>
              <a:t>Intelligence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2004695" y="1884426"/>
            <a:ext cx="8181340" cy="64135"/>
          </a:xfrm>
          <a:custGeom>
            <a:avLst/>
            <a:gdLst/>
            <a:ahLst/>
            <a:cxnLst/>
            <a:rect l="l" t="t" r="r" b="b"/>
            <a:pathLst>
              <a:path w="8181340" h="64135">
                <a:moveTo>
                  <a:pt x="8180832" y="0"/>
                </a:moveTo>
                <a:lnTo>
                  <a:pt x="0" y="0"/>
                </a:lnTo>
                <a:lnTo>
                  <a:pt x="0" y="64008"/>
                </a:lnTo>
                <a:lnTo>
                  <a:pt x="8180832" y="64008"/>
                </a:lnTo>
                <a:lnTo>
                  <a:pt x="8180832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5683" y="4498222"/>
            <a:ext cx="5188268" cy="19447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3845" marR="5080" indent="-271780">
              <a:lnSpc>
                <a:spcPct val="155400"/>
              </a:lnSpc>
              <a:spcBef>
                <a:spcPts val="105"/>
              </a:spcBef>
            </a:pPr>
            <a:r>
              <a:rPr sz="2800" b="1" dirty="0">
                <a:latin typeface="Arial"/>
                <a:cs typeface="Arial"/>
              </a:rPr>
              <a:t>Lecture</a:t>
            </a:r>
            <a:r>
              <a:rPr sz="2800" b="1" spc="-6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#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1:</a:t>
            </a:r>
            <a:r>
              <a:rPr sz="2800" b="1" spc="-7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Introduction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to</a:t>
            </a:r>
            <a:r>
              <a:rPr sz="2800" b="1" spc="-155" dirty="0">
                <a:latin typeface="Arial"/>
                <a:cs typeface="Arial"/>
              </a:rPr>
              <a:t> </a:t>
            </a:r>
            <a:r>
              <a:rPr sz="2800" b="1" spc="-25" dirty="0">
                <a:latin typeface="Arial"/>
                <a:cs typeface="Arial"/>
              </a:rPr>
              <a:t>AI </a:t>
            </a:r>
            <a:r>
              <a:rPr sz="2800" b="1" dirty="0">
                <a:latin typeface="Arial"/>
                <a:cs typeface="Arial"/>
              </a:rPr>
              <a:t>Instructor:</a:t>
            </a:r>
            <a:r>
              <a:rPr sz="2800" b="1" spc="-130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Dr.</a:t>
            </a:r>
            <a:r>
              <a:rPr sz="2800" b="1" spc="-140" dirty="0">
                <a:latin typeface="Arial"/>
                <a:cs typeface="Arial"/>
              </a:rPr>
              <a:t> </a:t>
            </a:r>
            <a:r>
              <a:rPr lang="en-MY" sz="2800" b="1" dirty="0">
                <a:latin typeface="Arial"/>
                <a:cs typeface="Arial"/>
              </a:rPr>
              <a:t>Soyiba Jawed</a:t>
            </a:r>
          </a:p>
          <a:p>
            <a:pPr marL="283845" marR="5080" indent="-271780">
              <a:lnSpc>
                <a:spcPct val="155400"/>
              </a:lnSpc>
              <a:spcBef>
                <a:spcPts val="105"/>
              </a:spcBef>
            </a:pPr>
            <a:endParaRPr sz="2800" dirty="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8643" y="2327235"/>
            <a:ext cx="4760571" cy="201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409D2D-F634-04B3-0A43-D7AAC97DF6E2}"/>
              </a:ext>
            </a:extLst>
          </p:cNvPr>
          <p:cNvSpPr txBox="1"/>
          <p:nvPr/>
        </p:nvSpPr>
        <p:spPr>
          <a:xfrm>
            <a:off x="2524125" y="5877610"/>
            <a:ext cx="726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800" dirty="0">
                <a:latin typeface="Arial MT"/>
                <a:cs typeface="Arial MT"/>
              </a:rPr>
              <a:t> (slides</a:t>
            </a:r>
            <a:r>
              <a:rPr lang="en-MY" sz="1800" spc="-30" dirty="0">
                <a:latin typeface="Arial MT"/>
                <a:cs typeface="Arial MT"/>
              </a:rPr>
              <a:t> </a:t>
            </a:r>
            <a:r>
              <a:rPr lang="en-MY" sz="1800" dirty="0">
                <a:latin typeface="Arial MT"/>
                <a:cs typeface="Arial MT"/>
              </a:rPr>
              <a:t>adapted</a:t>
            </a:r>
            <a:r>
              <a:rPr lang="en-MY" sz="1800" spc="-30" dirty="0">
                <a:latin typeface="Arial MT"/>
                <a:cs typeface="Arial MT"/>
              </a:rPr>
              <a:t> </a:t>
            </a:r>
            <a:r>
              <a:rPr lang="en-MY" sz="1800" dirty="0">
                <a:latin typeface="Arial MT"/>
                <a:cs typeface="Arial MT"/>
              </a:rPr>
              <a:t>from</a:t>
            </a:r>
            <a:r>
              <a:rPr lang="en-MY" sz="1800" spc="-50" dirty="0">
                <a:latin typeface="Arial MT"/>
                <a:cs typeface="Arial MT"/>
              </a:rPr>
              <a:t> </a:t>
            </a:r>
            <a:r>
              <a:rPr lang="en-MY" sz="1800" dirty="0">
                <a:latin typeface="Arial MT"/>
                <a:cs typeface="Arial MT"/>
              </a:rPr>
              <a:t>Dan</a:t>
            </a:r>
            <a:r>
              <a:rPr lang="en-MY" sz="1800" spc="-20" dirty="0">
                <a:latin typeface="Arial MT"/>
                <a:cs typeface="Arial MT"/>
              </a:rPr>
              <a:t> </a:t>
            </a:r>
            <a:r>
              <a:rPr lang="en-MY" sz="1800" dirty="0">
                <a:latin typeface="Arial MT"/>
                <a:cs typeface="Arial MT"/>
              </a:rPr>
              <a:t>Klein,</a:t>
            </a:r>
            <a:r>
              <a:rPr lang="en-MY" sz="1800" spc="-25" dirty="0">
                <a:latin typeface="Arial MT"/>
                <a:cs typeface="Arial MT"/>
              </a:rPr>
              <a:t> </a:t>
            </a:r>
            <a:r>
              <a:rPr lang="en-MY" sz="1800" dirty="0">
                <a:latin typeface="Arial MT"/>
                <a:cs typeface="Arial MT"/>
              </a:rPr>
              <a:t>Pieter</a:t>
            </a:r>
            <a:r>
              <a:rPr lang="en-MY" sz="1800" spc="-35" dirty="0">
                <a:latin typeface="Arial MT"/>
                <a:cs typeface="Arial MT"/>
              </a:rPr>
              <a:t> </a:t>
            </a:r>
            <a:r>
              <a:rPr lang="en-MY" sz="1800" dirty="0" err="1">
                <a:latin typeface="Arial MT"/>
                <a:cs typeface="Arial MT"/>
              </a:rPr>
              <a:t>Abbeel</a:t>
            </a:r>
            <a:r>
              <a:rPr lang="en-MY" sz="1800" dirty="0">
                <a:latin typeface="Arial MT"/>
                <a:cs typeface="Arial MT"/>
              </a:rPr>
              <a:t>,</a:t>
            </a:r>
            <a:r>
              <a:rPr lang="en-MY" sz="1800" spc="-25" dirty="0">
                <a:latin typeface="Arial MT"/>
                <a:cs typeface="Arial MT"/>
              </a:rPr>
              <a:t> </a:t>
            </a:r>
            <a:r>
              <a:rPr lang="en-MY" sz="1800" dirty="0">
                <a:latin typeface="Arial MT"/>
                <a:cs typeface="Arial MT"/>
              </a:rPr>
              <a:t>Anca</a:t>
            </a:r>
            <a:r>
              <a:rPr lang="en-MY" sz="1800" spc="-25" dirty="0">
                <a:latin typeface="Arial MT"/>
                <a:cs typeface="Arial MT"/>
              </a:rPr>
              <a:t> </a:t>
            </a:r>
            <a:r>
              <a:rPr lang="en-MY" sz="1800" dirty="0">
                <a:latin typeface="Arial MT"/>
                <a:cs typeface="Arial MT"/>
              </a:rPr>
              <a:t>Dragan,</a:t>
            </a:r>
            <a:r>
              <a:rPr lang="en-MY" sz="1800" spc="-30" dirty="0">
                <a:latin typeface="Arial MT"/>
                <a:cs typeface="Arial MT"/>
              </a:rPr>
              <a:t> </a:t>
            </a:r>
            <a:r>
              <a:rPr lang="en-MY" sz="1800" dirty="0">
                <a:latin typeface="Arial MT"/>
                <a:cs typeface="Arial MT"/>
              </a:rPr>
              <a:t>et</a:t>
            </a:r>
            <a:r>
              <a:rPr lang="en-MY" sz="1800" spc="-40" dirty="0">
                <a:latin typeface="Arial MT"/>
                <a:cs typeface="Arial MT"/>
              </a:rPr>
              <a:t> </a:t>
            </a:r>
            <a:r>
              <a:rPr lang="en-MY" sz="1800" spc="-20" dirty="0">
                <a:latin typeface="Arial MT"/>
                <a:cs typeface="Arial MT"/>
              </a:rPr>
              <a:t>al.)</a:t>
            </a:r>
            <a:endParaRPr lang="en-MY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32762"/>
            <a:ext cx="12191504" cy="59690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1418"/>
            <a:ext cx="12167907" cy="58052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8723"/>
            <a:ext cx="12191504" cy="58439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505"/>
            <a:ext cx="12191456" cy="60486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505"/>
            <a:ext cx="12191456" cy="655135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3505"/>
            <a:ext cx="12191456" cy="60486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14203"/>
            <a:ext cx="12191456" cy="622928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1335"/>
            <a:ext cx="12191456" cy="56715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69190"/>
            <a:ext cx="12191456" cy="62999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005C90-CDBF-2D55-2166-6EAE6854AE21}"/>
              </a:ext>
            </a:extLst>
          </p:cNvPr>
          <p:cNvSpPr txBox="1"/>
          <p:nvPr/>
        </p:nvSpPr>
        <p:spPr>
          <a:xfrm>
            <a:off x="810491" y="1258804"/>
            <a:ext cx="2647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b="1" i="0" dirty="0">
                <a:solidFill>
                  <a:srgbClr val="0A0A0A"/>
                </a:solidFill>
                <a:effectLst/>
                <a:latin typeface="Google Sans"/>
              </a:rPr>
              <a:t>See-</a:t>
            </a:r>
            <a:r>
              <a:rPr lang="en-MY" b="1" i="0" dirty="0" err="1">
                <a:solidFill>
                  <a:srgbClr val="0A0A0A"/>
                </a:solidFill>
                <a:effectLst/>
                <a:latin typeface="Google Sans"/>
              </a:rPr>
              <a:t>Threepio</a:t>
            </a:r>
            <a:r>
              <a:rPr lang="en-MY" b="1" i="0" dirty="0">
                <a:solidFill>
                  <a:srgbClr val="0A0A0A"/>
                </a:solidFill>
                <a:effectLst/>
                <a:latin typeface="Google Sans"/>
              </a:rPr>
              <a:t> and  R2 D2</a:t>
            </a:r>
            <a:endParaRPr lang="en-MY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E3358-C3C7-CA11-CDD8-11AEFA150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9" y="323416"/>
            <a:ext cx="11231542" cy="62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46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30EB-F1CE-603B-4BBE-1EF8AE5D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A0604-D9CC-A3D8-6516-5E7185885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Outline</a:t>
            </a:r>
          </a:p>
          <a:p>
            <a:pPr lvl="1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on LMS</a:t>
            </a:r>
          </a:p>
          <a:p>
            <a:pPr lvl="1"/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1800" lvl="1" indent="-3429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Office Hours</a:t>
            </a:r>
          </a:p>
          <a:p>
            <a:pPr marL="889000" lvl="2" indent="-3429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Monday 10:00 am – 12:00 am</a:t>
            </a:r>
          </a:p>
          <a:p>
            <a:pPr marL="889000" lvl="2" indent="-3429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Tuesday 4:00 pm – 6:00 pm</a:t>
            </a:r>
          </a:p>
          <a:p>
            <a:pPr marL="889000" lvl="2" indent="-3429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Also, Available on email</a:t>
            </a:r>
          </a:p>
        </p:txBody>
      </p:sp>
    </p:spTree>
    <p:extLst>
      <p:ext uri="{BB962C8B-B14F-4D97-AF65-F5344CB8AC3E}">
        <p14:creationId xmlns:p14="http://schemas.microsoft.com/office/powerpoint/2010/main" val="1808202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B675E7-2A9D-4015-806B-05B0FED02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494890"/>
            <a:ext cx="11136279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14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4B592-6AA9-9EFE-480C-CED3CCCCE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7" y="385337"/>
            <a:ext cx="11117226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72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02CFE-9A36-E884-223E-A859ACC13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6" y="485364"/>
            <a:ext cx="11298227" cy="58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93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BC6032-34F1-5A3E-A5BB-750D93AF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76" y="447259"/>
            <a:ext cx="11088647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57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752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5E8F1-129C-009F-9076-971C841E41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0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53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B774F2-B9DE-64EB-2582-7489B37F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34" y="733049"/>
            <a:ext cx="11155332" cy="53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99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949596-31CC-C2C8-8986-2F4D867B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232916"/>
            <a:ext cx="11183911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20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F358B7-3030-1771-A0D5-7F66A4094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2" y="342469"/>
            <a:ext cx="11222016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82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43365-66A6-5BA9-1D85-0F50A56CAE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5" b="-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A1CB5-6FFC-A1A1-819D-2104D54F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Format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6C340-80D8-3984-1D05-31583C54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Assessments</a:t>
            </a:r>
          </a:p>
          <a:p>
            <a:pPr lvl="1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Quizzes</a:t>
            </a:r>
          </a:p>
          <a:p>
            <a:pPr lvl="1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Assignments &amp;Projects</a:t>
            </a:r>
          </a:p>
          <a:p>
            <a:pPr lvl="1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Mid Term and Final Exam</a:t>
            </a:r>
          </a:p>
          <a:p>
            <a:pPr marL="457200" lvl="1" indent="0">
              <a:buNone/>
            </a:pPr>
            <a:endParaRPr lang="en-M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8900" lvl="1" indent="3683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Assignments and Projects</a:t>
            </a:r>
          </a:p>
          <a:p>
            <a:pPr marL="546100" lvl="2" indent="3683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Theoretical, conceptual, coding based</a:t>
            </a:r>
          </a:p>
          <a:p>
            <a:pPr marL="546100" lvl="2" indent="3683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pPr marL="1003300" lvl="3" indent="3683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 AI techniques on a problem dataset of your interest</a:t>
            </a:r>
          </a:p>
          <a:p>
            <a:pPr marL="1003300" lvl="3" indent="368300"/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of 2 students or one student</a:t>
            </a:r>
          </a:p>
        </p:txBody>
      </p:sp>
    </p:spTree>
    <p:extLst>
      <p:ext uri="{BB962C8B-B14F-4D97-AF65-F5344CB8AC3E}">
        <p14:creationId xmlns:p14="http://schemas.microsoft.com/office/powerpoint/2010/main" val="1498876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83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402E3E-44EA-5739-5006-2E34A6D0A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304364"/>
            <a:ext cx="11260121" cy="6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30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251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7506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964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055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077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0145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53177-A946-1D05-D5BF-5ED833A62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232916"/>
            <a:ext cx="11279174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905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44DE6-4D1F-D4FD-DD08-FC2B2CE7D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23" y="342469"/>
            <a:ext cx="11307753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4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2D8CA-C6B1-7FE1-EB02-D2D39EB9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CS-860 Artificial Intelligence 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5B1B-3425-F7D4-46FC-91568A979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endParaRPr lang="en-MY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Welcome to a fun, but challenging course</a:t>
            </a:r>
            <a:endParaRPr lang="en-US" sz="2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Learn about Artificial Intelligence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AI literacy (it’s not magic)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Prepare you for topics courses</a:t>
            </a:r>
          </a:p>
          <a:p>
            <a:r>
              <a:rPr lang="en-MY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Broad coverage of topics</a:t>
            </a: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a current events class</a:t>
            </a:r>
            <a:endParaRPr lang="en-M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MY" dirty="0">
                <a:latin typeface="Times New Roman" panose="02020603050405020304" pitchFamily="18" charset="0"/>
                <a:cs typeface="Times New Roman" panose="02020603050405020304" pitchFamily="18" charset="0"/>
              </a:rPr>
              <a:t>LMS</a:t>
            </a:r>
          </a:p>
          <a:p>
            <a:r>
              <a:rPr lang="en-MY" b="0" i="0" dirty="0">
                <a:solidFill>
                  <a:srgbClr val="0070C0"/>
                </a:solidFill>
                <a:effectLst/>
                <a:latin typeface="Poppins" panose="00000500000000000000" pitchFamily="2" charset="0"/>
              </a:rPr>
              <a:t>Enrolment Code:</a:t>
            </a:r>
            <a:r>
              <a:rPr lang="en-MY" dirty="0">
                <a:solidFill>
                  <a:srgbClr val="0070C0"/>
                </a:solidFill>
                <a:latin typeface="Poppins" panose="00000500000000000000" pitchFamily="2" charset="0"/>
              </a:rPr>
              <a:t> </a:t>
            </a:r>
            <a:r>
              <a:rPr lang="en-MY" dirty="0">
                <a:solidFill>
                  <a:schemeClr val="accent1"/>
                </a:solidFill>
              </a:rPr>
              <a:t>489732506</a:t>
            </a:r>
          </a:p>
          <a:p>
            <a:pPr lvl="1"/>
            <a:r>
              <a:rPr lang="en-MY" dirty="0">
                <a:solidFill>
                  <a:srgbClr val="0070C0"/>
                </a:solidFill>
                <a:latin typeface="Poppins" panose="00000500000000000000" pitchFamily="2" charset="0"/>
              </a:rPr>
              <a:t>Email: </a:t>
            </a:r>
            <a:r>
              <a:rPr lang="en-MY" dirty="0">
                <a:solidFill>
                  <a:srgbClr val="0070C0"/>
                </a:solidFill>
                <a:latin typeface="Poppins" panose="00000500000000000000" pitchFamily="2" charset="0"/>
                <a:hlinkClick r:id="rId2"/>
              </a:rPr>
              <a:t>soyiba.jawed@ceme.nust.edu.pk</a:t>
            </a:r>
            <a:endParaRPr lang="en-MY" dirty="0">
              <a:solidFill>
                <a:srgbClr val="0070C0"/>
              </a:solidFill>
              <a:latin typeface="Poppins" panose="00000500000000000000" pitchFamily="2" charset="0"/>
            </a:endParaRPr>
          </a:p>
          <a:p>
            <a:pPr marL="457200" lvl="1" indent="0">
              <a:buNone/>
            </a:pPr>
            <a:endParaRPr lang="en-MY" dirty="0">
              <a:solidFill>
                <a:srgbClr val="0070C0"/>
              </a:solidFill>
              <a:latin typeface="Poppins" panose="00000500000000000000" pitchFamily="2" charset="0"/>
            </a:endParaRPr>
          </a:p>
          <a:p>
            <a:pPr lvl="1"/>
            <a:endParaRPr lang="en-MY" b="0" i="0" dirty="0">
              <a:solidFill>
                <a:srgbClr val="0070C0"/>
              </a:solidFill>
              <a:effectLst/>
              <a:latin typeface="Poppins" panose="00000500000000000000" pitchFamily="2" charset="0"/>
            </a:endParaRPr>
          </a:p>
          <a:p>
            <a:pPr lvl="1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6408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DFFDB-C8D5-BB56-9008-275C270B9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0" y="290074"/>
            <a:ext cx="11288700" cy="627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7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CF45E5-E98C-78C0-F043-98528CDD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4" y="318653"/>
            <a:ext cx="11183911" cy="6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31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21CB3-5938-1B23-8632-8EF9BBAA1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623" y="699706"/>
            <a:ext cx="11126753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92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6304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7570" y="3067634"/>
            <a:ext cx="53581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dirty="0">
                <a:solidFill>
                  <a:srgbClr val="000000"/>
                </a:solidFill>
              </a:rPr>
              <a:t>AI:</a:t>
            </a:r>
            <a:r>
              <a:rPr sz="4000" spc="-3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Ethics</a:t>
            </a:r>
            <a:r>
              <a:rPr sz="4000" spc="-30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and</a:t>
            </a:r>
            <a:r>
              <a:rPr sz="4000" spc="-25" dirty="0">
                <a:solidFill>
                  <a:srgbClr val="000000"/>
                </a:solidFill>
              </a:rPr>
              <a:t> </a:t>
            </a:r>
            <a:r>
              <a:rPr sz="4000" spc="-10" dirty="0">
                <a:solidFill>
                  <a:srgbClr val="000000"/>
                </a:solidFill>
              </a:rPr>
              <a:t>Society</a:t>
            </a:r>
            <a:endParaRPr sz="4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9199" y="243506"/>
            <a:ext cx="11382358" cy="617430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0570" y="243505"/>
            <a:ext cx="10950315" cy="554587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592293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8944" y="314203"/>
            <a:ext cx="9422765" cy="5946775"/>
            <a:chOff x="1468944" y="314203"/>
            <a:chExt cx="9422765" cy="59467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8944" y="314203"/>
              <a:ext cx="9418528" cy="59464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264400" y="2184400"/>
              <a:ext cx="3627120" cy="2052320"/>
            </a:xfrm>
            <a:custGeom>
              <a:avLst/>
              <a:gdLst/>
              <a:ahLst/>
              <a:cxnLst/>
              <a:rect l="l" t="t" r="r" b="b"/>
              <a:pathLst>
                <a:path w="3627120" h="2052320">
                  <a:moveTo>
                    <a:pt x="3627120" y="0"/>
                  </a:moveTo>
                  <a:lnTo>
                    <a:pt x="0" y="0"/>
                  </a:lnTo>
                  <a:lnTo>
                    <a:pt x="0" y="2052320"/>
                  </a:lnTo>
                  <a:lnTo>
                    <a:pt x="3627120" y="2052320"/>
                  </a:lnTo>
                  <a:lnTo>
                    <a:pt x="36271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58286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1C4366-9D64-D17A-66B2-0A5C0044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>
            <a:normAutofit/>
          </a:bodyPr>
          <a:lstStyle/>
          <a:p>
            <a:r>
              <a:rPr lang="en-MY">
                <a:latin typeface="Times New Roman" panose="02020603050405020304" pitchFamily="18" charset="0"/>
                <a:cs typeface="Times New Roman" panose="02020603050405020304" pitchFamily="18" charset="0"/>
              </a:rPr>
              <a:t>Text book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78DAD-70EA-B9A5-B946-018BDA93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7" y="2194101"/>
            <a:ext cx="3543298" cy="3973337"/>
          </a:xfrm>
        </p:spPr>
        <p:txBody>
          <a:bodyPr>
            <a:normAutofit/>
          </a:bodyPr>
          <a:lstStyle/>
          <a:p>
            <a:endParaRPr lang="en-MY" sz="2000" b="0" i="0" u="none" strike="noStrike" baseline="0">
              <a:latin typeface="Arial" panose="020B0604020202020204" pitchFamily="34" charset="0"/>
            </a:endParaRPr>
          </a:p>
          <a:p>
            <a:pPr marR="0"/>
            <a:r>
              <a:rPr lang="en-MY" sz="2000" b="1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Intelligence: A Modern Approach</a:t>
            </a:r>
            <a:r>
              <a:rPr lang="en-MY" sz="20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, by Stuart Russell and Peter Norvig, </a:t>
            </a:r>
            <a:r>
              <a:rPr lang="en-MY" sz="2000" b="1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MY" sz="2000" b="1" i="0" u="none" strike="noStrike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MY" sz="2000" b="1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Edition</a:t>
            </a:r>
            <a:r>
              <a:rPr lang="en-MY" sz="2000" b="0" i="0" u="none" strike="noStrike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, Pearson, 2020</a:t>
            </a:r>
          </a:p>
          <a:p>
            <a:pPr marR="0"/>
            <a:r>
              <a:rPr lang="en-US" sz="2000"/>
              <a:t>Reinforcement learning: An introduction </a:t>
            </a:r>
          </a:p>
          <a:p>
            <a:pPr marL="0" marR="0" indent="0">
              <a:buNone/>
            </a:pPr>
            <a:r>
              <a:rPr lang="en-US" sz="2000" b="1"/>
              <a:t>Sutton &amp;Barto</a:t>
            </a:r>
            <a:endParaRPr lang="en-MY" sz="2000" b="1" i="0" u="none" strike="noStrike" baseline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MY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57B46-3169-6E96-F609-61490A6E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138" y="1649871"/>
            <a:ext cx="2828925" cy="3558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37E373-73DE-B677-6577-20B093CA8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11" y="1548246"/>
            <a:ext cx="2828925" cy="355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71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0391" y="314203"/>
            <a:ext cx="10086230" cy="59464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9021" y="243505"/>
            <a:ext cx="10172639" cy="567155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553016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587" y="271802"/>
            <a:ext cx="9724885" cy="522420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94891" y="5676696"/>
            <a:ext cx="99441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scenario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describes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advanced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artificial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intelligence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tasked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manufacturing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paperclips.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If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50" dirty="0">
                <a:latin typeface="Calibri"/>
                <a:cs typeface="Calibri"/>
              </a:rPr>
              <a:t>a </a:t>
            </a:r>
            <a:r>
              <a:rPr sz="1800" dirty="0">
                <a:latin typeface="Calibri"/>
                <a:cs typeface="Calibri"/>
              </a:rPr>
              <a:t>machine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were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not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programmed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human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life,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enough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power</a:t>
            </a:r>
            <a:r>
              <a:rPr sz="1800" spc="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over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its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environment,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would </a:t>
            </a:r>
            <a:r>
              <a:rPr sz="1800" dirty="0">
                <a:latin typeface="Calibri"/>
                <a:cs typeface="Calibri"/>
              </a:rPr>
              <a:t>try</a:t>
            </a:r>
            <a:r>
              <a:rPr sz="1800" spc="8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turn</a:t>
            </a:r>
            <a:r>
              <a:rPr sz="1800" spc="8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matter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universe,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including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human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beings,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into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paperclips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80" dirty="0">
                <a:latin typeface="Calibri"/>
                <a:cs typeface="Calibri"/>
              </a:rPr>
              <a:t>  </a:t>
            </a:r>
            <a:r>
              <a:rPr sz="1800" dirty="0">
                <a:latin typeface="Calibri"/>
                <a:cs typeface="Calibri"/>
              </a:rPr>
              <a:t>machines</a:t>
            </a:r>
            <a:r>
              <a:rPr sz="1800" spc="85" dirty="0">
                <a:latin typeface="Calibri"/>
                <a:cs typeface="Calibri"/>
              </a:rPr>
              <a:t>  </a:t>
            </a:r>
            <a:r>
              <a:rPr sz="1800" spc="-20" dirty="0">
                <a:latin typeface="Calibri"/>
                <a:cs typeface="Calibri"/>
              </a:rPr>
              <a:t>that </a:t>
            </a:r>
            <a:r>
              <a:rPr sz="1800" spc="-10" dirty="0">
                <a:latin typeface="Calibri"/>
                <a:cs typeface="Calibri"/>
              </a:rPr>
              <a:t>manufacture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paperclips.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6009339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6851" y="243505"/>
            <a:ext cx="9811294" cy="554587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299987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174301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578938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6255" y="243505"/>
            <a:ext cx="11130988" cy="55458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CD490-D14E-A846-235B-492D842F1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441C9-7A22-3A2F-A5F2-4347C411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Today’s Class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42D95-CDA7-9452-1E44-4730AD073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MY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Artificial Intelligence? </a:t>
            </a:r>
          </a:p>
          <a:p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History 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Ethical Aspects of AI 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Biases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6272908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42567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554587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373128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35497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17430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174301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559924" cy="655135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536" y="243505"/>
            <a:ext cx="9614911" cy="556158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7702" y="243505"/>
            <a:ext cx="10777498" cy="579724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8144" y="706970"/>
            <a:ext cx="8515166" cy="4666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9318"/>
            <a:ext cx="12191504" cy="74949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83365"/>
            <a:ext cx="12191504" cy="536085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3252113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8944" y="314203"/>
            <a:ext cx="9418528" cy="55772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53560"/>
            <a:ext cx="12167907" cy="45952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44957"/>
            <a:ext cx="12191656" cy="62060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3995</TotalTime>
  <Words>265</Words>
  <Application>Microsoft Office PowerPoint</Application>
  <PresentationFormat>Widescreen</PresentationFormat>
  <Paragraphs>47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Arial MT</vt:lpstr>
      <vt:lpstr>Calibri</vt:lpstr>
      <vt:lpstr>Calibri Light</vt:lpstr>
      <vt:lpstr>Google Sans</vt:lpstr>
      <vt:lpstr>Poppins</vt:lpstr>
      <vt:lpstr>Times New Roman</vt:lpstr>
      <vt:lpstr>Office Theme</vt:lpstr>
      <vt:lpstr>CS860: Artificial Intelligence</vt:lpstr>
      <vt:lpstr>Course Format</vt:lpstr>
      <vt:lpstr>Course Format</vt:lpstr>
      <vt:lpstr>CS-860 Artificial Intelligence </vt:lpstr>
      <vt:lpstr>Text book</vt:lpstr>
      <vt:lpstr>Today’s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AI: Ethics and Society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Soyiba</dc:creator>
  <cp:lastModifiedBy>MUHAMMAD SOBAN SHAUKAT</cp:lastModifiedBy>
  <cp:revision>87</cp:revision>
  <dcterms:created xsi:type="dcterms:W3CDTF">2024-02-19T04:51:54Z</dcterms:created>
  <dcterms:modified xsi:type="dcterms:W3CDTF">2026-01-27T08:27:54Z</dcterms:modified>
</cp:coreProperties>
</file>